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8" r:id="rId10"/>
    <p:sldId id="277" r:id="rId11"/>
    <p:sldId id="276" r:id="rId12"/>
    <p:sldId id="261" r:id="rId13"/>
    <p:sldId id="262" r:id="rId14"/>
    <p:sldId id="280" r:id="rId15"/>
    <p:sldId id="279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81" r:id="rId25"/>
    <p:sldId id="271" r:id="rId26"/>
    <p:sldId id="2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76E59-B511-4364-B79D-EA6976CAEE61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A437A-43B0-4623-9E84-61BCB066320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473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87AA89-A79E-4DFD-9C34-FDB8C47771B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07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7D17C7-98DE-4551-8752-EFBE97D6C740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4611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C8F0A8-1319-4A14-9472-472F5F36EB8F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28408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3F1F52-892A-4045-BD93-74FA8FE42FEE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9564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09C4C-314D-469D-B2F7-4A647D567F4B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1571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B22FBC-348F-43D5-9E7C-3C2D1D3BB102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5783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52478C-0AE9-4574-B36D-C64690F743C0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4787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669A68-25BC-4318-A0DE-1FAEAF1E280C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0820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1DCAE9-9AC8-4E6D-BDFD-A59BA9A2BF00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41651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7EA6FE-101F-402A-8CB1-0926F555ADC9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0901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7FC76-1A55-4CA1-B4EE-A55D52539501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3855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41532D-01DF-436E-BA68-E8750AB1B017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1609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00008A-C2D2-437F-B9FA-8C0765287AE9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6194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80C8AB-B916-4E5D-A5C6-ABE40F22ABAC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9388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9CEBFC-944B-489A-9530-9E50A682F6AA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5388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AE6B59-1A37-4E3E-9A6B-263041222B3D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34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044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66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876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4411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6230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78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908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0625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254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120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506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7418D-D9E1-41F3-908A-A22AEEAC5A7B}" type="datetimeFigureOut">
              <a:rPr lang="en-NZ" smtClean="0"/>
              <a:t>17/07/21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34120-D9E1-4921-BF75-2AC602EAA7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714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dss.org/content/interpersonal-support-evaluation-list-ise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nlinelibrary.wiley.com/doi/abs/10.1111/j.1559-1816.1983.tb02325.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dss.org/content/inventory-socially-supportive-behaviors-issb-long-and-short-for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atermark.silverchair.com/109-2-186.pdf?token=AQECAHi208BE49Ooan9kkhW_Ercy7Dm3ZL_9Cf3qfKAc485ysgAAAs4wggLKBgkqhkiG9w0BBwagggK7MIICtwIBADCCArAGCSqGSIb3DQEHATAeBglghkgBZQMEAS4wEQQMNRYi1bW72LLsNJB4AgEQgIICgak6vSy3n1Q-Pg3UtbmPx_wv9qRZDgM7nSfEAu-iB9iAaQGPxVdMRDrjZNVzm1Ucz_POib4fNHFXHyGRMva43SucsQfomBQtfgNhckvszy20mLkkObTq2SGLZhajCaJmogmWym8h_-fx__ExN3i--2KB_M7hXpo4COi_QgxU_8wYva8GkvgqD6Wc34ScBgqEU0rgSynOt0wVSUPTzDTEfodSsAJaexJuMH59Tf3SKaFO2PP_FiMTq0hfj8zH0kw4skFtMlUv_zSh_08cF6zyeog1YcCtJTfu0tX_nD9KJWTGxaabpJb2h_lBefpKbvEwwQ4ClPGmSFr6N1guLybdTve2bV1Su26qL-hzJZRVEFzV191VwQANoLpApDCsFP_-u2Nen_iRi3SLTDfrwwFWCvBAaOoU5Ghz9Oft5Dm545YI2-lflyuk92ZF-Uj-JjcVd-xpZngmQ8Gb9wjFZmMD9Vlx7sQGS1Bkl2AYMixcA3oyNSCnerQF4jftl5U_eaksAAi_4lWQlkh59YjRaAANtAZbhsSywI87l8XlcG3oRYC_hL3tCVge9MAf4FmkY8Jt057YbP91wU95EI80yxnjm7CKktOa0SxpFYVKZol8SeQqCxCpku234jAMGFGZ0v5DD8UrKOVHmvmybi8NOh-OZHMDQvyDQ46xloeBbt7fVJRxQ3LFL3LhdlDhO59JfhSnkj564B_DOCQVU9wQhtbIHB-NYjErRs7gZ-GitKc_X_tzz7fYguos3Mk_Su-6ox_tGM8iKR14nxPZwI18wmuPZ_L6Sks5an_SoflXRjFL2i0ssvXOmADvXRD-iGljniye3vIhB-zYMUD8YQxh7fVqjx5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ovidsp.dc2.ovid.com.ezproxy.aut.ac.nz/ovid-b/ovidweb.cgi?QS2=434f4e1a73d37e8cdb51b12c8efae2c5077bbf2bbeb3e4adff925aab3f4de2bdc593befe0f085a51a9f62da915b208194128b5882b353e912871084fda16141b1dd917b906c1b30448f4f6f8c084d7bfebd0753886da8d5ecf6ca6f547e32a42f49d8ae3b532c0950fac9b3dee10b7a8d138841fb7908d31417495c2a97aadff6a0acc30728dd99a5e861b5b46f5b9397f4b22757a68918b969ec1dd625150a89fff780e11d05d8dd72ded5f0250be07e93d057029149a46ba5e91e597f106a683a74c405277fc2a60a89232ae43eca7d929abe46bb556397f81010a91c7f6556424a52985c19e53924e659fab2bb4634e8c1f13ded4cf30a94c3c819399fcc0f5142546a336a59ac749eb19f0926836d79d6cc65ca302e75cf05bd45c8fef6e94792279bddb7fb44ee2cd87aa08a1318f63b36813047d4a2232978c94837d2299d237b32835cad6c963196201307b70fc80707c3d7a73f449592c195240c7fdaa75dcd2dcb96200ae2bcd2a6390799b33091de7ef79176b05f54707b042d0b02546dca8d59a780309974ee9ee03c335a2f7b74a67f45c2a7755fcf697535e54dbc51bdbc8e3097a04953f6b0dc667fb2b3c649ec7f3044ae263f2b825eca8470bf84b3e07862aa58003ee8e2ea0fb81158fe3bf7a26f36348ab570cfe085a9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stor.org/stable/pdf/2136817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.nz/books?hl=en&amp;lr=&amp;id=4mf0RS7gIEUC&amp;oi=fnd&amp;pg=PA51&amp;dq=berkman+1985+japanese&amp;ots=f3WboGRjkJ&amp;sig=aDnMO5dt-3zWHnM42vFVqOvS63Y&amp;redir_esc=y#v=onepage&amp;q=berkman%201985%20japanese&amp;f=fals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ejm.org/doi/full/10.1056/NEJM198009113031101" TargetMode="External"/><Relationship Id="rId5" Type="http://schemas.openxmlformats.org/officeDocument/2006/relationships/hyperlink" Target="https://science.sciencemag.org/content/sci/241/4865/540.full.pdf" TargetMode="External"/><Relationship Id="rId4" Type="http://schemas.openxmlformats.org/officeDocument/2006/relationships/hyperlink" Target="https://oce-ovid-com.ezproxy.aut.ac.nz/article/00003615-199909000-00005/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vidsp.dc2.ovid.com.ezproxy.aut.ac.nz/ovid-b/ovidweb.cgi?WebLinkFrameset=1&amp;S=BIODFPCFHJEBPMJOJPAKBGBHAJIBAA00&amp;returnUrl=ovidweb.cgi%3fMain%2bSearch%2bPage%3d1%26S%3dBIODFPCFHJEBPMJOJPAKBGBHAJIBAA00&amp;fromjumpstart=1&amp;directlink=http%3a%2f%2fovidsp.dc2.ovid.com%2fovftpdfs%2fFPEBJPBHBGJOHJ00%2ffs046%2fovft%2flive%2fgv023%2f00003615%2f00003615-198908020-00006.pdf&amp;filename=Social+Support+and+Recovery+From+Surgery.&amp;navigation_links=NavLinks.S.sh.22.1&amp;link_from=S.sh.22%7c1&amp;pdf_key=FPEBJPBHBGJOHJ00&amp;pdf_index=/fs046/ovft/live/gv023/00003615/00003615-198908020-00006&amp;D=ovft&amp;link_set=S.sh.22|1|sl_10|resultSet|S.sh.22.23|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searchgate.net/profile/Michael_Frone/publication/14413561_Financial_stress_social_support_and_alcohol_involvement_A_longitudinal_test_of_the_buffering_hypothesis_in_a_general_population_survey/links/02e7e52cc72b41fff5000000/Financial-stress-social-support-and-alcohol-involvement-A-longitudinal-test-of-the-buffering-hypothesis-in-a-general-population-survey.pdf" TargetMode="External"/><Relationship Id="rId4" Type="http://schemas.openxmlformats.org/officeDocument/2006/relationships/hyperlink" Target="http://www.lchc.ucsd.edu/MCA/Mail/xmcamail.2012_11.dir/pdfYukILvXsL0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ce-ovid-com.ezproxy.aut.ac.nz/article/00005205-198706000-00006/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rofile/Philip_Moore2/publication/14268236_Social_Comparison_and_Affiliation_under_Threat_Effects_on_Recovery_from_Major_Surgery/links/59e60bdba6fdcc1b1d970926/Social-Comparison-and-Affiliation-under-Threat-Effects-on-Recovery-from-Major-Surgery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Stress &amp; Coping – Part II</a:t>
            </a:r>
            <a:br>
              <a:rPr lang="en-NZ" dirty="0"/>
            </a:br>
            <a:r>
              <a:rPr lang="en-NZ" dirty="0"/>
              <a:t> Social Support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799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25" y="214314"/>
            <a:ext cx="7010400" cy="1527175"/>
          </a:xfrm>
        </p:spPr>
        <p:txBody>
          <a:bodyPr/>
          <a:lstStyle/>
          <a:p>
            <a:pPr eaLnBrk="1" hangingPunct="1"/>
            <a:r>
              <a:rPr lang="en-US" sz="3600"/>
              <a:t>Reducing the potential for stress</a:t>
            </a:r>
            <a:br>
              <a:rPr lang="en-US" sz="3600"/>
            </a:br>
            <a:r>
              <a:rPr lang="en-US" sz="3600"/>
              <a:t>by enhancing social support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95814" y="1905000"/>
            <a:ext cx="5786437" cy="43815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/>
              <a:t>Social network size is related to prestige, income and education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Diversity, men vs women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Individual temperaments affect social support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Supports deteriorate with chronic stress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Children may be taught supportive skills e.g. sharing, talking nicely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Join clubs, organisations etc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Support may be provided by employees in the workplace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Community intervention programs provide support</a:t>
            </a:r>
          </a:p>
        </p:txBody>
      </p:sp>
    </p:spTree>
    <p:extLst>
      <p:ext uri="{BB962C8B-B14F-4D97-AF65-F5344CB8AC3E}">
        <p14:creationId xmlns:p14="http://schemas.microsoft.com/office/powerpoint/2010/main" val="131731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/>
              <a:t>Psychosocial modifiers - social support.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7848" y="1905000"/>
            <a:ext cx="5330552" cy="41148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altLang="zh-TW" dirty="0"/>
              <a:t>The 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perceived</a:t>
            </a:r>
            <a:r>
              <a:rPr lang="en-US" altLang="zh-TW" dirty="0"/>
              <a:t> comfort, caring, esteem or help received from others.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the amount of assistance individuals believe is available to them</a:t>
            </a:r>
          </a:p>
          <a:p>
            <a:pPr>
              <a:defRPr/>
            </a:pPr>
            <a:r>
              <a:rPr lang="en-US" dirty="0"/>
              <a:t>The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existence</a:t>
            </a:r>
            <a:r>
              <a:rPr lang="en-US" dirty="0"/>
              <a:t> or quantity of social relationships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the amount of assistance individuals receive</a:t>
            </a:r>
          </a:p>
        </p:txBody>
      </p:sp>
    </p:spTree>
    <p:extLst>
      <p:ext uri="{BB962C8B-B14F-4D97-AF65-F5344CB8AC3E}">
        <p14:creationId xmlns:p14="http://schemas.microsoft.com/office/powerpoint/2010/main" val="2314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Perceived Social Support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67064" y="1600200"/>
            <a:ext cx="7043737" cy="4800600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Assessed based on people’s perceptions of the different types of support various relationships provide</a:t>
            </a:r>
          </a:p>
          <a:p>
            <a:pPr>
              <a:defRPr/>
            </a:pPr>
            <a:r>
              <a:rPr lang="en-US" dirty="0"/>
              <a:t>Interpersonal Support Evaluation List – Cohen et al. (1983)</a:t>
            </a:r>
          </a:p>
          <a:p>
            <a:pPr lvl="1">
              <a:defRPr/>
            </a:pPr>
            <a:r>
              <a:rPr lang="en-NZ" dirty="0">
                <a:hlinkClick r:id="rId3"/>
              </a:rPr>
              <a:t>https://onlinelibrary.wiley.com/doi/pdf/10.1111/j.1559-1816.1983.tb02325.x?casa_token=BAsu7LoB92QAAAAA:IC8fQxznJAvdt2yBXZCCJiO72--3HjopxLF02ZJwc15TKkJ2KM2LShVBojSCNtyrvtIUWwS5hbSqoFL8</a:t>
            </a:r>
          </a:p>
          <a:p>
            <a:pPr lvl="1">
              <a:defRPr/>
            </a:pPr>
            <a:r>
              <a:rPr lang="en-NZ" dirty="0">
                <a:hlinkClick r:id="rId3"/>
              </a:rPr>
              <a:t>http://www.midss.org/content/interpersonal-support-evaluation-list-isel</a:t>
            </a:r>
            <a:endParaRPr lang="en-US" dirty="0"/>
          </a:p>
          <a:p>
            <a:pPr lvl="1">
              <a:buFont typeface="Arial" pitchFamily="34" charset="0"/>
              <a:buChar char="–"/>
              <a:defRPr/>
            </a:pPr>
            <a:r>
              <a:rPr lang="en-US" sz="1200" dirty="0"/>
              <a:t>Emotional/Appraisal, belonging, esteem, tangible</a:t>
            </a:r>
          </a:p>
          <a:p>
            <a:pPr>
              <a:defRPr/>
            </a:pPr>
            <a:r>
              <a:rPr lang="en-US" altLang="zh-TW" dirty="0"/>
              <a:t>Types of Social Support</a:t>
            </a:r>
          </a:p>
          <a:p>
            <a:pPr lvl="2">
              <a:defRPr/>
            </a:pPr>
            <a:r>
              <a:rPr lang="en-US" altLang="zh-TW" dirty="0"/>
              <a:t>Emotional/Appraisal support –expressions of empathy, caring, concern</a:t>
            </a:r>
          </a:p>
          <a:p>
            <a:pPr lvl="2">
              <a:defRPr/>
            </a:pPr>
            <a:r>
              <a:rPr lang="en-US" dirty="0"/>
              <a:t>Belongingness support</a:t>
            </a:r>
          </a:p>
          <a:p>
            <a:pPr lvl="3">
              <a:buFont typeface="Arial" pitchFamily="34" charset="0"/>
              <a:buChar char="–"/>
              <a:defRPr/>
            </a:pPr>
            <a:r>
              <a:rPr lang="en-US" altLang="zh-TW" dirty="0"/>
              <a:t>Ability to talk to others – predicts well-being, decreased levels </a:t>
            </a:r>
            <a:r>
              <a:rPr lang="en-US" altLang="zh-TW" dirty="0">
                <a:sym typeface="Wingdings" panose="05000000000000000000" pitchFamily="2" charset="2"/>
              </a:rPr>
              <a:t> </a:t>
            </a:r>
            <a:r>
              <a:rPr lang="en-US" altLang="zh-TW" dirty="0"/>
              <a:t> increased symptoms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8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Perceived Social Support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95688" y="1905000"/>
            <a:ext cx="7072312" cy="4738688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80000"/>
              </a:lnSpc>
            </a:pPr>
            <a:r>
              <a:rPr lang="en-US" altLang="zh-TW" dirty="0"/>
              <a:t>Types of Social Support (cont.)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/>
              <a:t>Tangible or instrumental support</a:t>
            </a:r>
          </a:p>
          <a:p>
            <a:pPr lvl="3" eaLnBrk="1" hangingPunct="1">
              <a:lnSpc>
                <a:spcPct val="80000"/>
              </a:lnSpc>
            </a:pPr>
            <a:r>
              <a:rPr lang="en-US" altLang="zh-TW" dirty="0"/>
              <a:t>direct assistance, concrete assistance, </a:t>
            </a:r>
            <a:r>
              <a:rPr lang="en-US" altLang="zh-TW" dirty="0" err="1"/>
              <a:t>mobilisation</a:t>
            </a:r>
            <a:r>
              <a:rPr lang="en-US" altLang="zh-TW" dirty="0"/>
              <a:t> of social support- rule of relative need (those that need help should get it), rule of relative advantage (need is not the only factor)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dirty="0"/>
              <a:t>Esteem/validation support – affirming self-worth</a:t>
            </a:r>
          </a:p>
          <a:p>
            <a:pPr lvl="3" eaLnBrk="1" hangingPunct="1">
              <a:lnSpc>
                <a:spcPct val="80000"/>
              </a:lnSpc>
            </a:pPr>
            <a:r>
              <a:rPr lang="en-US" altLang="zh-TW" dirty="0"/>
              <a:t>expression of positive regard, encouragement, agreement</a:t>
            </a:r>
            <a:endParaRPr lang="en-US" altLang="zh-TW" b="1" dirty="0"/>
          </a:p>
          <a:p>
            <a:pPr lvl="3" eaLnBrk="1" hangingPunct="1">
              <a:lnSpc>
                <a:spcPct val="80000"/>
              </a:lnSpc>
            </a:pPr>
            <a:r>
              <a:rPr lang="en-US" altLang="zh-TW" dirty="0"/>
              <a:t>heart surgery study – 1 year after surgery with </a:t>
            </a:r>
            <a:r>
              <a:rPr lang="ar-SA" altLang="zh-TW" dirty="0">
                <a:cs typeface="Tahoma" pitchFamily="28" charset="0"/>
              </a:rPr>
              <a:t>۸</a:t>
            </a:r>
            <a:r>
              <a:rPr lang="en-US" altLang="zh-TW" dirty="0"/>
              <a:t> esteem support from spouses, </a:t>
            </a:r>
            <a:r>
              <a:rPr lang="ar-SA" altLang="zh-TW" dirty="0"/>
              <a:t>۸</a:t>
            </a:r>
            <a:r>
              <a:rPr lang="en-US" altLang="zh-TW" dirty="0"/>
              <a:t> emotional well-being, </a:t>
            </a:r>
            <a:r>
              <a:rPr lang="ar-SA" altLang="zh-TW" dirty="0"/>
              <a:t>۷</a:t>
            </a:r>
            <a:r>
              <a:rPr lang="en-US" altLang="zh-TW" dirty="0"/>
              <a:t> daily disruptions, </a:t>
            </a:r>
            <a:r>
              <a:rPr lang="ar-SA" altLang="zh-TW" dirty="0"/>
              <a:t>۷</a:t>
            </a:r>
            <a:r>
              <a:rPr lang="en-US" altLang="zh-TW" dirty="0"/>
              <a:t> symptoms of heart trouble</a:t>
            </a:r>
          </a:p>
        </p:txBody>
      </p:sp>
    </p:spTree>
    <p:extLst>
      <p:ext uri="{BB962C8B-B14F-4D97-AF65-F5344CB8AC3E}">
        <p14:creationId xmlns:p14="http://schemas.microsoft.com/office/powerpoint/2010/main" val="357202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Original scale – Cohen &amp; </a:t>
            </a:r>
            <a:r>
              <a:rPr lang="en-NZ" dirty="0" err="1"/>
              <a:t>Hoberman</a:t>
            </a:r>
            <a:r>
              <a:rPr lang="en-NZ" dirty="0"/>
              <a:t> (1983)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08" y="1432564"/>
            <a:ext cx="4808209" cy="5425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817" y="1608065"/>
            <a:ext cx="5384801" cy="10882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89812" y="344838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NZ" sz="1100" dirty="0">
                <a:hlinkClick r:id="rId4"/>
              </a:rPr>
              <a:t>https://onlinelibrary.wiley.com/doi/abs/10.1111/j.1559-1816.1983.tb02325.x</a:t>
            </a:r>
            <a:r>
              <a:rPr lang="en-NZ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9973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Cont’d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640" y="1444425"/>
            <a:ext cx="5604833" cy="4346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472" y="1444424"/>
            <a:ext cx="5395009" cy="4346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072" y="5564649"/>
            <a:ext cx="5253146" cy="104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8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Cont’d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710" y="1507763"/>
            <a:ext cx="7286194" cy="359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4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Their initial results…  lots of subsequent studies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888488" y="128542"/>
            <a:ext cx="4701351" cy="7915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750" y="793633"/>
            <a:ext cx="693000" cy="10541468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1663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Their initial results…  lots of subsequent studies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99559" y="-14848"/>
            <a:ext cx="4848308" cy="7998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67" y="5983778"/>
            <a:ext cx="8354644" cy="8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90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Their initial results…  lots of subsequent studies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5364" y="1835754"/>
            <a:ext cx="3835400" cy="4665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508" y="1835754"/>
            <a:ext cx="4036963" cy="493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95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Social Support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2938" y="1905000"/>
            <a:ext cx="5605462" cy="4114800"/>
          </a:xfrm>
        </p:spPr>
        <p:txBody>
          <a:bodyPr/>
          <a:lstStyle/>
          <a:p>
            <a:pPr eaLnBrk="1" hangingPunct="1"/>
            <a:r>
              <a:rPr lang="en-US" altLang="zh-TW" dirty="0"/>
              <a:t>Most frequent forms of social support</a:t>
            </a:r>
          </a:p>
          <a:p>
            <a:pPr lvl="1" eaLnBrk="1" hangingPunct="1"/>
            <a:r>
              <a:rPr lang="en-US" altLang="zh-TW" dirty="0"/>
              <a:t>Type of support received often depends on the circumstances.</a:t>
            </a:r>
          </a:p>
          <a:p>
            <a:pPr lvl="2" eaLnBrk="1" hangingPunct="1"/>
            <a:r>
              <a:rPr lang="en-US" altLang="zh-TW" dirty="0"/>
              <a:t>Tend to receive more forms of support during stressful situations.</a:t>
            </a:r>
          </a:p>
          <a:p>
            <a:pPr lvl="2" eaLnBrk="1" hangingPunct="1"/>
            <a:r>
              <a:rPr lang="en-US" altLang="zh-TW" dirty="0"/>
              <a:t>Emotional, informational, and esteem support occurred more frequently than tangible support.</a:t>
            </a:r>
          </a:p>
          <a:p>
            <a:pPr lvl="2" eaLnBrk="1" hangingPunct="1"/>
            <a:r>
              <a:rPr lang="en-US" altLang="zh-TW" dirty="0"/>
              <a:t>Esteem support was associated with less depression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15135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Received social support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95814" y="1428750"/>
            <a:ext cx="5538787" cy="4972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Perceptions of social support more important than actual availability of support</a:t>
            </a:r>
          </a:p>
          <a:p>
            <a:pPr lvl="1">
              <a:lnSpc>
                <a:spcPct val="130000"/>
              </a:lnSpc>
            </a:pPr>
            <a:r>
              <a:rPr lang="en-US" sz="1600" dirty="0"/>
              <a:t>A sweeping </a:t>
            </a:r>
            <a:r>
              <a:rPr lang="en-US" sz="1600" dirty="0" err="1"/>
              <a:t>generalisation</a:t>
            </a:r>
            <a:r>
              <a:rPr lang="en-US" sz="1600" dirty="0"/>
              <a:t>, naturally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Assessed based on the amount of support received in a particular period of time – Inventory of Socially Supportive </a:t>
            </a:r>
            <a:r>
              <a:rPr lang="en-US" sz="2000" dirty="0" err="1"/>
              <a:t>Behaviours</a:t>
            </a:r>
            <a:r>
              <a:rPr lang="en-US" sz="2000" dirty="0"/>
              <a:t> – how often in the past 4 weeks received supportive </a:t>
            </a:r>
            <a:r>
              <a:rPr lang="en-US" sz="2000" dirty="0" err="1"/>
              <a:t>behaviours</a:t>
            </a:r>
            <a:r>
              <a:rPr lang="en-US" sz="2000" dirty="0"/>
              <a:t> – Barrera et al. (1981)</a:t>
            </a:r>
          </a:p>
          <a:p>
            <a:r>
              <a:rPr lang="en-US" sz="2000" dirty="0">
                <a:hlinkClick r:id="rId3"/>
              </a:rPr>
              <a:t>http://www.midss.org/content/inventory-socially-supportive-behaviors-issb-long-and-short-form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1062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0836" y="365125"/>
            <a:ext cx="3622964" cy="1325563"/>
          </a:xfrm>
        </p:spPr>
        <p:txBody>
          <a:bodyPr/>
          <a:lstStyle/>
          <a:p>
            <a:r>
              <a:rPr lang="en-NZ" dirty="0"/>
              <a:t>Short form…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4115" y="3953164"/>
            <a:ext cx="4789685" cy="2151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109" y="281998"/>
            <a:ext cx="4328877" cy="637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18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ISSB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Long form has good psychometric properties, and relates well to stress, distress </a:t>
            </a:r>
            <a:r>
              <a:rPr lang="en-NZ" dirty="0" err="1"/>
              <a:t>etc</a:t>
            </a:r>
            <a:endParaRPr lang="en-NZ" dirty="0"/>
          </a:p>
          <a:p>
            <a:r>
              <a:rPr lang="en-NZ" dirty="0"/>
              <a:t>But, some problems</a:t>
            </a:r>
          </a:p>
          <a:p>
            <a:pPr lvl="1"/>
            <a:r>
              <a:rPr lang="en-NZ" dirty="0"/>
              <a:t>the amount of support received is correlated with negative health symptoms</a:t>
            </a:r>
          </a:p>
          <a:p>
            <a:pPr lvl="1"/>
            <a:r>
              <a:rPr lang="en-NZ" dirty="0"/>
              <a:t>the available support may have not been needed during the assessment period</a:t>
            </a:r>
          </a:p>
          <a:p>
            <a:pPr lvl="1"/>
            <a:r>
              <a:rPr lang="en-NZ" dirty="0"/>
              <a:t>there is often little or no association between actual and perceived support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27059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bayare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76" y="1785939"/>
            <a:ext cx="2619375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188" y="1"/>
            <a:ext cx="7010400" cy="1527175"/>
          </a:xfrm>
        </p:spPr>
        <p:txBody>
          <a:bodyPr/>
          <a:lstStyle/>
          <a:p>
            <a:pPr eaLnBrk="1" hangingPunct="1"/>
            <a:r>
              <a:rPr lang="en-US" sz="3600"/>
              <a:t>What is the link between social support and health?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9776" y="1357313"/>
            <a:ext cx="6588224" cy="5181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800" dirty="0"/>
              <a:t>Alameda County, California Study – Berkman and </a:t>
            </a:r>
            <a:r>
              <a:rPr lang="en-US" sz="1800" dirty="0" err="1"/>
              <a:t>Syme</a:t>
            </a:r>
            <a:r>
              <a:rPr lang="en-US" sz="1800" dirty="0"/>
              <a:t> (1979)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600" dirty="0">
                <a:hlinkClick r:id="rId4"/>
              </a:rPr>
              <a:t>Link to paper</a:t>
            </a:r>
            <a:endParaRPr lang="en-US" sz="1600" dirty="0"/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600" dirty="0"/>
              <a:t>7000 men and women studied in 1965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600" dirty="0"/>
              <a:t>Index based on four types of social ties: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marital status, number contacts with friends and relatives</a:t>
            </a:r>
            <a:r>
              <a:rPr lang="en-US" sz="1600" dirty="0"/>
              <a:t>, and church and group membership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600" dirty="0"/>
              <a:t>Persons with low scores (lack of social ties) had 9-year mortality rates 1.9 to 3 times greater than those with high scores (more social ties)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600" dirty="0"/>
              <a:t>Results have been replicated in U.S. and Europe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sz="1800" dirty="0"/>
              <a:t>Assoc with mortality </a:t>
            </a:r>
            <a:r>
              <a:rPr lang="en-US" sz="1800" b="1" i="1" dirty="0"/>
              <a:t>independent</a:t>
            </a:r>
            <a:r>
              <a:rPr lang="en-US" sz="1800" dirty="0"/>
              <a:t> of self-reported physical health, year of death, socioeconomic status, smoking, alcohol use, obesity, physical activity, </a:t>
            </a:r>
            <a:r>
              <a:rPr lang="en-US" sz="1800" dirty="0" err="1"/>
              <a:t>utilisation</a:t>
            </a:r>
            <a:r>
              <a:rPr lang="en-US" sz="1800" dirty="0"/>
              <a:t> of preventative health services, and cumulative index of health practices.</a:t>
            </a:r>
          </a:p>
        </p:txBody>
      </p:sp>
    </p:spTree>
    <p:extLst>
      <p:ext uri="{BB962C8B-B14F-4D97-AF65-F5344CB8AC3E}">
        <p14:creationId xmlns:p14="http://schemas.microsoft.com/office/powerpoint/2010/main" val="3256198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688" y="1143001"/>
            <a:ext cx="7599362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188" y="228600"/>
            <a:ext cx="6678612" cy="9906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600"/>
              <a:t>What is the link between social support and health?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05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3600"/>
              <a:t>Psychological well-being and Social Support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690" y="1951182"/>
            <a:ext cx="7686674" cy="4114800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en-US" sz="2400" dirty="0"/>
              <a:t>More social support – higher psychological well-being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200" dirty="0"/>
              <a:t>Depressed persons have lower social support</a:t>
            </a:r>
          </a:p>
          <a:p>
            <a:pPr>
              <a:defRPr/>
            </a:pPr>
            <a:r>
              <a:rPr lang="en-US" sz="2400" dirty="0"/>
              <a:t>Found in U.S. and Japanese studies of older adults: more social support lower depression rates and fewer neurotic symptoms</a:t>
            </a:r>
          </a:p>
          <a:p>
            <a:pPr>
              <a:defRPr/>
            </a:pPr>
            <a:r>
              <a:rPr lang="en-US" sz="2400" dirty="0"/>
              <a:t>Longitudinal studies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/>
              <a:t>less likely to be depressed 1 year later- HIV+ gay men – </a:t>
            </a:r>
            <a:r>
              <a:rPr lang="en-US" sz="2000" dirty="0">
                <a:hlinkClick r:id="rId3"/>
              </a:rPr>
              <a:t>Hays et al. (1992)</a:t>
            </a:r>
            <a:endParaRPr lang="en-US" sz="2000" dirty="0"/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/>
              <a:t>less likely to display anxiety – chronic disease – </a:t>
            </a:r>
            <a:r>
              <a:rPr lang="en-US" sz="2000" dirty="0">
                <a:hlinkClick r:id="rId4"/>
              </a:rPr>
              <a:t>Sherbourne &amp; Hays (1990)</a:t>
            </a:r>
            <a:endParaRPr lang="en-US" sz="2000" dirty="0"/>
          </a:p>
          <a:p>
            <a:pPr lvl="1">
              <a:buFont typeface="Arial" pitchFamily="34" charset="0"/>
              <a:buChar char="–"/>
              <a:defRPr/>
            </a:pPr>
            <a:r>
              <a:rPr lang="en-US" sz="2000" dirty="0"/>
              <a:t>College students less likely to visit campus infirmary – Reis et al. (1985)</a:t>
            </a:r>
          </a:p>
        </p:txBody>
      </p:sp>
    </p:spTree>
    <p:extLst>
      <p:ext uri="{BB962C8B-B14F-4D97-AF65-F5344CB8AC3E}">
        <p14:creationId xmlns:p14="http://schemas.microsoft.com/office/powerpoint/2010/main" val="1339108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Physical Well-Being and Social Support (SS)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5751" y="1885950"/>
            <a:ext cx="7061776" cy="4438650"/>
          </a:xfrm>
        </p:spPr>
        <p:txBody>
          <a:bodyPr rtlCol="0"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dirty="0"/>
              <a:t>Associated with lower coronary heart risks – study of 3809 Japanese-American males – </a:t>
            </a:r>
            <a:r>
              <a:rPr lang="en-US" sz="2400" dirty="0">
                <a:hlinkClick r:id="rId3"/>
              </a:rPr>
              <a:t>Berkman (1985)</a:t>
            </a:r>
            <a:endParaRPr lang="en-US" sz="2400" dirty="0"/>
          </a:p>
          <a:p>
            <a:pPr>
              <a:lnSpc>
                <a:spcPct val="80000"/>
              </a:lnSpc>
              <a:defRPr/>
            </a:pPr>
            <a:r>
              <a:rPr lang="en-US" sz="2400" dirty="0"/>
              <a:t>Associated with lower levels of PSA (a marker of prostate cancer) – </a:t>
            </a:r>
            <a:r>
              <a:rPr lang="en-US" sz="2400" dirty="0">
                <a:hlinkClick r:id="rId4"/>
              </a:rPr>
              <a:t>Stone et al. (1999)</a:t>
            </a:r>
            <a:endParaRPr lang="en-US" sz="2400" dirty="0"/>
          </a:p>
          <a:p>
            <a:pPr>
              <a:lnSpc>
                <a:spcPct val="80000"/>
              </a:lnSpc>
              <a:defRPr/>
            </a:pPr>
            <a:r>
              <a:rPr lang="en-US" sz="2400" dirty="0"/>
              <a:t>Impact on health of having low levels of SS is similar in magnitude to the effects of smoking – </a:t>
            </a:r>
            <a:r>
              <a:rPr lang="en-US" sz="2400" dirty="0">
                <a:hlinkClick r:id="rId5"/>
              </a:rPr>
              <a:t>House et al. (1988)</a:t>
            </a:r>
            <a:endParaRPr lang="en-US" sz="2400" dirty="0"/>
          </a:p>
          <a:p>
            <a:pPr>
              <a:lnSpc>
                <a:spcPct val="80000"/>
              </a:lnSpc>
              <a:defRPr/>
            </a:pPr>
            <a:r>
              <a:rPr lang="en-US" sz="2400" dirty="0"/>
              <a:t>With women, higher SS associated with fewer pregnancy complications, heavier and healthier babies, and lower rates of postpartum depression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/>
              <a:t>Shorter period of </a:t>
            </a:r>
            <a:r>
              <a:rPr lang="en-US" sz="2400" dirty="0" err="1"/>
              <a:t>labour</a:t>
            </a:r>
            <a:r>
              <a:rPr lang="en-US" sz="2400" dirty="0"/>
              <a:t> – experimental study – “supportive lay women” - High SS: 8.7 hrs. Low SS 19.3 hrs. – </a:t>
            </a:r>
            <a:r>
              <a:rPr lang="en-US" sz="2400" dirty="0">
                <a:hlinkClick r:id="rId6"/>
              </a:rPr>
              <a:t>Sosa et al. (1980)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5104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Rapid Recovery from Illness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9178" y="1690688"/>
            <a:ext cx="7758112" cy="50720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Lower pain levels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hlinkClick r:id="rId3"/>
              </a:rPr>
              <a:t>Kulik &amp; Mahler (1989) </a:t>
            </a:r>
            <a:r>
              <a:rPr lang="en-US" sz="2400" dirty="0"/>
              <a:t>– spousal support study of recovery from heart bypass surgery –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/>
              <a:t>56 males, measure quality of marriage (High or Low) and anxiety level, amount of SS was number of visits by wife. Comparison group was 19 unmarried patients (tracked non-spouse visits – there were few - treated as distinct, but essentially low SS).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High SS had faster recovery, less pain medication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High SS released 1.26 days sooner than low SS, and 0.58 days earlier than single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Non-supportive marriage seemed to have a negative impact on recovery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Perceived marital quality no effect…  but little variation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Associated with quicker recoveries from illnesses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Associated with lower likelihood of returning to hospital following heart surgery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8706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dirty="0"/>
              <a:t>But are these effects correlation or causation?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8178800" cy="4800600"/>
          </a:xfrm>
        </p:spPr>
        <p:txBody>
          <a:bodyPr/>
          <a:lstStyle/>
          <a:p>
            <a:pPr eaLnBrk="1" hangingPunct="1"/>
            <a:r>
              <a:rPr lang="en-US" sz="2400" dirty="0"/>
              <a:t>Virtually all research is </a:t>
            </a:r>
            <a:r>
              <a:rPr lang="en-US" sz="2400" b="1" dirty="0" err="1"/>
              <a:t>correlational</a:t>
            </a:r>
            <a:r>
              <a:rPr lang="en-US" sz="2400" b="1" dirty="0"/>
              <a:t>!</a:t>
            </a:r>
          </a:p>
          <a:p>
            <a:pPr eaLnBrk="1" hangingPunct="1"/>
            <a:r>
              <a:rPr lang="en-US" sz="2400" dirty="0"/>
              <a:t>Possible explanations</a:t>
            </a:r>
          </a:p>
          <a:p>
            <a:pPr lvl="1" eaLnBrk="1" hangingPunct="1"/>
            <a:r>
              <a:rPr lang="en-US" dirty="0"/>
              <a:t>A) illness </a:t>
            </a:r>
            <a:r>
              <a:rPr lang="en-US" b="1" dirty="0"/>
              <a:t>leads to </a:t>
            </a:r>
            <a:r>
              <a:rPr lang="en-US" dirty="0"/>
              <a:t>disruption in social support</a:t>
            </a:r>
          </a:p>
          <a:p>
            <a:pPr lvl="2"/>
            <a:r>
              <a:rPr lang="en-US" dirty="0"/>
              <a:t>After initial increase</a:t>
            </a:r>
            <a:r>
              <a:rPr lang="en-US"/>
              <a:t>, perhaps?</a:t>
            </a:r>
          </a:p>
          <a:p>
            <a:pPr lvl="1" eaLnBrk="1" hangingPunct="1"/>
            <a:r>
              <a:rPr lang="en-US" dirty="0"/>
              <a:t>B) third variable causes the association</a:t>
            </a:r>
          </a:p>
          <a:p>
            <a:pPr eaLnBrk="1" hangingPunct="1"/>
            <a:r>
              <a:rPr lang="en-US" sz="2400" dirty="0"/>
              <a:t>Alternative Explanations Unlikely</a:t>
            </a:r>
          </a:p>
          <a:p>
            <a:pPr lvl="1" eaLnBrk="1" hangingPunct="1"/>
            <a:r>
              <a:rPr lang="en-US" dirty="0"/>
              <a:t>longitudinal studies still show an association between social support and rates of mortality</a:t>
            </a:r>
          </a:p>
          <a:p>
            <a:pPr lvl="1" eaLnBrk="1" hangingPunct="1"/>
            <a:r>
              <a:rPr lang="en-US" dirty="0"/>
              <a:t>studies still show link when taking other variables into account such as socioeconomic status and personality</a:t>
            </a:r>
          </a:p>
        </p:txBody>
      </p:sp>
    </p:spTree>
    <p:extLst>
      <p:ext uri="{BB962C8B-B14F-4D97-AF65-F5344CB8AC3E}">
        <p14:creationId xmlns:p14="http://schemas.microsoft.com/office/powerpoint/2010/main" val="2374857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335" y="3836526"/>
            <a:ext cx="7386466" cy="3021475"/>
          </a:xfrm>
          <a:prstGeom prst="rect">
            <a:avLst/>
          </a:prstGeom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255" y="0"/>
            <a:ext cx="10515600" cy="13255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600" dirty="0"/>
              <a:t>When does social support lead to better health?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799" y="900545"/>
            <a:ext cx="11012056" cy="4724400"/>
          </a:xfrm>
        </p:spPr>
        <p:txBody>
          <a:bodyPr/>
          <a:lstStyle/>
          <a:p>
            <a:pPr eaLnBrk="1" hangingPunct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Buffering hypothesis </a:t>
            </a:r>
            <a:r>
              <a:rPr lang="en-US" sz="2400" dirty="0"/>
              <a:t>(</a:t>
            </a:r>
            <a:r>
              <a:rPr lang="en-US" sz="2400" dirty="0">
                <a:hlinkClick r:id="rId4"/>
              </a:rPr>
              <a:t>Cohen &amp; Wills, 1985</a:t>
            </a:r>
            <a:r>
              <a:rPr lang="en-US" sz="2400" dirty="0"/>
              <a:t>):</a:t>
            </a:r>
            <a:r>
              <a:rPr lang="en-US" sz="2000" dirty="0"/>
              <a:t> suggests that SS leads to better health by protecting people from the negative effects of high stress, and hence SS is particularly beneficial during stressful times </a:t>
            </a:r>
          </a:p>
          <a:p>
            <a:pPr lvl="1" eaLnBrk="1" hangingPunct="1"/>
            <a:r>
              <a:rPr lang="en-US" sz="2000" dirty="0"/>
              <a:t>numerous studies suggest SS is particularly beneficial in terms of health for people undergoing high levels of stress: military in combat, AIDS patients, persons experiencing natural disasters</a:t>
            </a:r>
          </a:p>
          <a:p>
            <a:pPr eaLnBrk="1" hangingPunct="1"/>
            <a:r>
              <a:rPr lang="en-US" sz="2000" dirty="0"/>
              <a:t>SS allows people to think about difficult situations more positively</a:t>
            </a:r>
          </a:p>
          <a:p>
            <a:pPr eaLnBrk="1" hangingPunct="1"/>
            <a:r>
              <a:rPr lang="en-US" sz="2000" dirty="0"/>
              <a:t>(Tangible) SS allows people to cope more effectively – </a:t>
            </a:r>
            <a:r>
              <a:rPr lang="en-US" sz="2000" dirty="0">
                <a:hlinkClick r:id="rId5"/>
              </a:rPr>
              <a:t>Peirce et al. (1996)</a:t>
            </a:r>
            <a:endParaRPr lang="en-US" sz="2000" dirty="0"/>
          </a:p>
          <a:p>
            <a:pPr lvl="1"/>
            <a:r>
              <a:rPr lang="en-US" sz="1600" dirty="0"/>
              <a:t>Financial stress study – more tangible SS lower levels of drinking – but </a:t>
            </a:r>
            <a:r>
              <a:rPr lang="en-US" sz="1600" b="1" dirty="0"/>
              <a:t>not </a:t>
            </a:r>
            <a:r>
              <a:rPr lang="en-US" sz="1600" dirty="0"/>
              <a:t>appraisal nor belonging – consistently, anyway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84882" y="6474796"/>
            <a:ext cx="3150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Cohen &amp; Wills (1985)</a:t>
            </a:r>
          </a:p>
        </p:txBody>
      </p:sp>
    </p:spTree>
    <p:extLst>
      <p:ext uri="{BB962C8B-B14F-4D97-AF65-F5344CB8AC3E}">
        <p14:creationId xmlns:p14="http://schemas.microsoft.com/office/powerpoint/2010/main" val="769581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sz="3600"/>
              <a:t>When does social support lead to better health (cont.)?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600200"/>
            <a:ext cx="8329613" cy="5029200"/>
          </a:xfrm>
        </p:spPr>
        <p:txBody>
          <a:bodyPr/>
          <a:lstStyle/>
          <a:p>
            <a:pPr eaLnBrk="1" hangingPunct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(main) effects hypothesis: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posits that SS can help people at both low and high levels of stress, and hence having high levels of SS is always advantageous to health</a:t>
            </a:r>
          </a:p>
          <a:p>
            <a:pPr eaLnBrk="1" hangingPunct="1"/>
            <a:r>
              <a:rPr lang="en-US" sz="2400" dirty="0"/>
              <a:t>Social relationships could influence their attitudes and </a:t>
            </a:r>
            <a:r>
              <a:rPr lang="en-US" sz="2400" dirty="0" err="1"/>
              <a:t>behaviours</a:t>
            </a:r>
            <a:r>
              <a:rPr lang="en-US" sz="2400" dirty="0"/>
              <a:t> related to health – like wearing seatbelts</a:t>
            </a:r>
          </a:p>
          <a:p>
            <a:pPr lvl="1" eaLnBrk="1" hangingPunct="1"/>
            <a:r>
              <a:rPr lang="en-US" sz="2000" dirty="0"/>
              <a:t>encourage others to exercise, stop smoking, eat balanced diet</a:t>
            </a:r>
          </a:p>
          <a:p>
            <a:pPr eaLnBrk="1" hangingPunct="1"/>
            <a:r>
              <a:rPr lang="en-US" sz="2400" dirty="0"/>
              <a:t>Absence of social relationships </a:t>
            </a:r>
            <a:r>
              <a:rPr lang="en-US" sz="2400" dirty="0">
                <a:sym typeface="Wingdings" pitchFamily="28" charset="2"/>
              </a:rPr>
              <a:t> l</a:t>
            </a:r>
            <a:r>
              <a:rPr lang="en-US" sz="2400" dirty="0"/>
              <a:t>oneliness</a:t>
            </a:r>
          </a:p>
          <a:p>
            <a:pPr eaLnBrk="1" hangingPunct="1"/>
            <a:r>
              <a:rPr lang="en-US" sz="2400" dirty="0">
                <a:hlinkClick r:id="rId3"/>
              </a:rPr>
              <a:t>Rook (1987) </a:t>
            </a:r>
            <a:r>
              <a:rPr lang="en-US" sz="2400" dirty="0"/>
              <a:t>– studied effects of companionship on health, SS measured, social companionship measured. SS assisted people in the time of stress (buffering) and social companionship led to positive well-being regardless of stress levels </a:t>
            </a:r>
          </a:p>
        </p:txBody>
      </p:sp>
    </p:spTree>
    <p:extLst>
      <p:ext uri="{BB962C8B-B14F-4D97-AF65-F5344CB8AC3E}">
        <p14:creationId xmlns:p14="http://schemas.microsoft.com/office/powerpoint/2010/main" val="110627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243" y="482897"/>
            <a:ext cx="6088357" cy="6220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582" y="2351334"/>
            <a:ext cx="6433000" cy="38950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484" y="6437547"/>
            <a:ext cx="3170195" cy="3840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00933" y="5926480"/>
            <a:ext cx="2255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Cohen &amp; </a:t>
            </a:r>
            <a:r>
              <a:rPr lang="en-NZ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Hoberman</a:t>
            </a:r>
            <a:r>
              <a:rPr lang="en-N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0403" y="704740"/>
            <a:ext cx="274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A – Direct effect – consistent effect</a:t>
            </a:r>
          </a:p>
          <a:p>
            <a:r>
              <a:rPr lang="en-NZ" sz="1200" dirty="0"/>
              <a:t>B – Buffering  – partial amelioration</a:t>
            </a:r>
          </a:p>
          <a:p>
            <a:r>
              <a:rPr lang="en-NZ" sz="1200" dirty="0"/>
              <a:t>C – Buffering – complete amelioration</a:t>
            </a:r>
          </a:p>
        </p:txBody>
      </p:sp>
    </p:spTree>
    <p:extLst>
      <p:ext uri="{BB962C8B-B14F-4D97-AF65-F5344CB8AC3E}">
        <p14:creationId xmlns:p14="http://schemas.microsoft.com/office/powerpoint/2010/main" val="2536910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Who benefits from what support?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81788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People in different situations benefit from having different types of support –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matching hypothesis </a:t>
            </a:r>
            <a:r>
              <a:rPr lang="en-US" dirty="0"/>
              <a:t>– depends on type of problem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in the case of ‘controllable’ events (e.g., new parents, victims of natural disaster, breakdown), people benefit from practical support.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in the case of uncontrollable events (e.g., loss of spouse), people benefit from emotional support.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Receiving social support from persons with similar problem has benefits – </a:t>
            </a:r>
            <a:r>
              <a:rPr lang="en-US" dirty="0">
                <a:hlinkClick r:id="rId3"/>
              </a:rPr>
              <a:t>Kulik et al. (1996) </a:t>
            </a:r>
            <a:r>
              <a:rPr lang="en-US" dirty="0"/>
              <a:t>– matching hospital roommates who </a:t>
            </a:r>
            <a:r>
              <a:rPr lang="en-US" b="1" dirty="0"/>
              <a:t>had </a:t>
            </a:r>
            <a:r>
              <a:rPr lang="en-US" dirty="0"/>
              <a:t>heart surgery, lower anxiety, more mobile post op, left hospital earlier: 8.04 days v. 9.17 days for those patients who did not have roommates who previously had the surgery</a:t>
            </a:r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0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24188" y="228600"/>
            <a:ext cx="6958012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600"/>
              <a:t>How does social support lead to better health?</a:t>
            </a:r>
            <a:endParaRPr lang="en-US"/>
          </a:p>
        </p:txBody>
      </p:sp>
      <p:pic>
        <p:nvPicPr>
          <p:cNvPr id="18435" name="Picture 4" descr="fig6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8039" y="2007491"/>
            <a:ext cx="9009888" cy="309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5017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1563</Words>
  <Application>Microsoft Macintosh PowerPoint</Application>
  <PresentationFormat>Widescreen</PresentationFormat>
  <Paragraphs>138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Stress &amp; Coping – Part II  Social Support</vt:lpstr>
      <vt:lpstr>Reducing the potential for stress by enhancing social support</vt:lpstr>
      <vt:lpstr>Psychosocial modifiers - social support.</vt:lpstr>
      <vt:lpstr>Perceived Social Support</vt:lpstr>
      <vt:lpstr>Perceived Social Support</vt:lpstr>
      <vt:lpstr>Original scale – Cohen &amp; Hoberman (1983)</vt:lpstr>
      <vt:lpstr>Cont’d</vt:lpstr>
      <vt:lpstr>Cont’d</vt:lpstr>
      <vt:lpstr>Their initial results…  lots of subsequent studies</vt:lpstr>
      <vt:lpstr>Their initial results…  lots of subsequent studies</vt:lpstr>
      <vt:lpstr>Their initial results…  lots of subsequent studies</vt:lpstr>
      <vt:lpstr>Social Support</vt:lpstr>
      <vt:lpstr>Received social support</vt:lpstr>
      <vt:lpstr>Short form…</vt:lpstr>
      <vt:lpstr>ISSB</vt:lpstr>
      <vt:lpstr>What is the link between social support and health?</vt:lpstr>
      <vt:lpstr>What is the link between social support and health?</vt:lpstr>
      <vt:lpstr>Psychological well-being and Social Support</vt:lpstr>
      <vt:lpstr>Physical Well-Being and Social Support (SS)</vt:lpstr>
      <vt:lpstr>Rapid Recovery from Illness</vt:lpstr>
      <vt:lpstr>But are these effects correlation or causation?</vt:lpstr>
      <vt:lpstr>When does social support lead to better health?</vt:lpstr>
      <vt:lpstr>When does social support lead to better health (cont.)?</vt:lpstr>
      <vt:lpstr>PowerPoint Presentation</vt:lpstr>
      <vt:lpstr>Who benefits from what support?</vt:lpstr>
      <vt:lpstr>How does social support lead to better health?</vt:lpstr>
    </vt:vector>
  </TitlesOfParts>
  <Company>AUT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Landon</dc:creator>
  <cp:lastModifiedBy>Joann Susan George John</cp:lastModifiedBy>
  <cp:revision>23</cp:revision>
  <dcterms:created xsi:type="dcterms:W3CDTF">2019-08-04T22:10:27Z</dcterms:created>
  <dcterms:modified xsi:type="dcterms:W3CDTF">2021-07-17T00:08:29Z</dcterms:modified>
</cp:coreProperties>
</file>